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9"/>
  </p:notesMasterIdLst>
  <p:sldIdLst>
    <p:sldId id="256" r:id="rId2"/>
    <p:sldId id="261" r:id="rId3"/>
    <p:sldId id="284" r:id="rId4"/>
    <p:sldId id="286" r:id="rId5"/>
    <p:sldId id="285" r:id="rId6"/>
    <p:sldId id="289" r:id="rId7"/>
    <p:sldId id="287" r:id="rId8"/>
  </p:sldIdLst>
  <p:sldSz cx="9144000" cy="5143500" type="screen16x9"/>
  <p:notesSz cx="6858000" cy="9144000"/>
  <p:embeddedFontLst>
    <p:embeddedFont>
      <p:font typeface="Arvo" panose="020B0604020202020204" charset="0"/>
      <p:regular r:id="rId10"/>
      <p:bold r:id="rId11"/>
      <p:italic r:id="rId12"/>
      <p:boldItalic r:id="rId13"/>
    </p:embeddedFont>
    <p:embeddedFont>
      <p:font typeface="Roboto Condensed" panose="02000000000000000000" pitchFamily="2" charset="0"/>
      <p:regular r:id="rId14"/>
      <p:bold r:id="rId15"/>
      <p:italic r:id="rId16"/>
      <p:boldItalic r:id="rId17"/>
    </p:embeddedFont>
    <p:embeddedFont>
      <p:font typeface="Roboto Condensed Light" panose="020000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CBA"/>
    <a:srgbClr val="25347A"/>
    <a:srgbClr val="002395"/>
    <a:srgbClr val="007CBB"/>
    <a:srgbClr val="0089C7"/>
    <a:srgbClr val="3399FF"/>
    <a:srgbClr val="0070C0"/>
    <a:srgbClr val="00CCFF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827CB-4437-4D00-B6F5-23E5D66BCBE1}">
  <a:tblStyle styleId="{6E2827CB-4437-4D00-B6F5-23E5D66BCBE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25" d="100"/>
          <a:sy n="125" d="100"/>
        </p:scale>
        <p:origin x="119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76138CE1-80DE-6C65-7E01-428C3B25A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>
            <a:extLst>
              <a:ext uri="{FF2B5EF4-FFF2-40B4-BE49-F238E27FC236}">
                <a16:creationId xmlns:a16="http://schemas.microsoft.com/office/drawing/2014/main" id="{FC2FBD69-948C-19E6-158A-3E58AF8D3B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Shape 234">
            <a:extLst>
              <a:ext uri="{FF2B5EF4-FFF2-40B4-BE49-F238E27FC236}">
                <a16:creationId xmlns:a16="http://schemas.microsoft.com/office/drawing/2014/main" id="{85EB55B2-0F48-397E-B75F-6342DBB7F0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7980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700F5099-DEA0-C423-416C-989A2FF57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>
            <a:extLst>
              <a:ext uri="{FF2B5EF4-FFF2-40B4-BE49-F238E27FC236}">
                <a16:creationId xmlns:a16="http://schemas.microsoft.com/office/drawing/2014/main" id="{B06FD282-1F8D-85A1-2576-44E7C30E69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Shape 234">
            <a:extLst>
              <a:ext uri="{FF2B5EF4-FFF2-40B4-BE49-F238E27FC236}">
                <a16:creationId xmlns:a16="http://schemas.microsoft.com/office/drawing/2014/main" id="{0794AB4C-6FE9-D817-A136-4D7278D47F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6992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55EF77F5-9DEC-6593-A3CF-D1813CD3A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>
            <a:extLst>
              <a:ext uri="{FF2B5EF4-FFF2-40B4-BE49-F238E27FC236}">
                <a16:creationId xmlns:a16="http://schemas.microsoft.com/office/drawing/2014/main" id="{5F88DB81-9A16-555A-454A-3316177D52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Shape 234">
            <a:extLst>
              <a:ext uri="{FF2B5EF4-FFF2-40B4-BE49-F238E27FC236}">
                <a16:creationId xmlns:a16="http://schemas.microsoft.com/office/drawing/2014/main" id="{7506F94C-E8FC-1065-8230-E9541AC174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2983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3867DDC7-0D4D-7FF4-1E23-D535923B4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>
            <a:extLst>
              <a:ext uri="{FF2B5EF4-FFF2-40B4-BE49-F238E27FC236}">
                <a16:creationId xmlns:a16="http://schemas.microsoft.com/office/drawing/2014/main" id="{6E8CDC6E-E727-768F-74D5-63228E3712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Shape 234">
            <a:extLst>
              <a:ext uri="{FF2B5EF4-FFF2-40B4-BE49-F238E27FC236}">
                <a16:creationId xmlns:a16="http://schemas.microsoft.com/office/drawing/2014/main" id="{48DA1B9B-6659-FF7F-D5FB-F852DC8360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0142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>
          <a:extLst>
            <a:ext uri="{FF2B5EF4-FFF2-40B4-BE49-F238E27FC236}">
              <a16:creationId xmlns:a16="http://schemas.microsoft.com/office/drawing/2014/main" id="{385C8168-FB34-AEC0-133F-D93543CE2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>
            <a:extLst>
              <a:ext uri="{FF2B5EF4-FFF2-40B4-BE49-F238E27FC236}">
                <a16:creationId xmlns:a16="http://schemas.microsoft.com/office/drawing/2014/main" id="{E4C491A7-767B-59F9-2905-8BF896031F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Shape 234">
            <a:extLst>
              <a:ext uri="{FF2B5EF4-FFF2-40B4-BE49-F238E27FC236}">
                <a16:creationId xmlns:a16="http://schemas.microsoft.com/office/drawing/2014/main" id="{E5FA53E0-A1BC-E39C-4C83-679A6032F0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9825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27"/>
          <a:stretch/>
        </p:blipFill>
        <p:spPr>
          <a:xfrm>
            <a:off x="6284867" y="2765686"/>
            <a:ext cx="2844141" cy="1398391"/>
          </a:xfrm>
          <a:prstGeom prst="rect">
            <a:avLst/>
          </a:prstGeom>
        </p:spPr>
      </p:pic>
      <p:grpSp>
        <p:nvGrpSpPr>
          <p:cNvPr id="11" name="Shape 11"/>
          <p:cNvGrpSpPr/>
          <p:nvPr/>
        </p:nvGrpSpPr>
        <p:grpSpPr>
          <a:xfrm>
            <a:off x="0" y="7088"/>
            <a:ext cx="8661398" cy="5150059"/>
            <a:chOff x="0" y="0"/>
            <a:chExt cx="8661398" cy="5150059"/>
          </a:xfrm>
          <a:solidFill>
            <a:srgbClr val="007CBA"/>
          </a:solidFill>
        </p:grpSpPr>
        <p:sp>
          <p:nvSpPr>
            <p:cNvPr id="13" name="Shape 13"/>
            <p:cNvSpPr/>
            <p:nvPr/>
          </p:nvSpPr>
          <p:spPr>
            <a:xfrm rot="10800000" flipH="1">
              <a:off x="3517898" y="6559"/>
              <a:ext cx="5143500" cy="51435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2" name="Shape 1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Shape 14"/>
          <p:cNvGrpSpPr/>
          <p:nvPr/>
        </p:nvGrpSpPr>
        <p:grpSpPr>
          <a:xfrm rot="10800000" flipH="1">
            <a:off x="1" y="1090763"/>
            <a:ext cx="8847502" cy="2961975"/>
            <a:chOff x="-8178042" y="-4493254"/>
            <a:chExt cx="19483598" cy="6522736"/>
          </a:xfrm>
          <a:solidFill>
            <a:srgbClr val="25347A"/>
          </a:solidFill>
        </p:grpSpPr>
        <p:sp>
          <p:nvSpPr>
            <p:cNvPr id="15" name="Shape 15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Shape 16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9" name="Shape 19"/>
          <p:cNvGrpSpPr/>
          <p:nvPr/>
        </p:nvGrpSpPr>
        <p:grpSpPr>
          <a:xfrm flipH="1">
            <a:off x="4492632" y="4717592"/>
            <a:ext cx="4651367" cy="304551"/>
            <a:chOff x="-24158748" y="330075"/>
            <a:chExt cx="30568423" cy="1699506"/>
          </a:xfrm>
          <a:solidFill>
            <a:srgbClr val="25347A"/>
          </a:solidFill>
        </p:grpSpPr>
        <p:sp>
          <p:nvSpPr>
            <p:cNvPr id="20" name="Shape 20"/>
            <p:cNvSpPr/>
            <p:nvPr/>
          </p:nvSpPr>
          <p:spPr>
            <a:xfrm>
              <a:off x="-24158748" y="330081"/>
              <a:ext cx="28908000" cy="1699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4710175" y="330075"/>
              <a:ext cx="1699500" cy="16995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" name="Shape 22"/>
          <p:cNvSpPr txBox="1">
            <a:spLocks noGrp="1"/>
          </p:cNvSpPr>
          <p:nvPr>
            <p:ph type="ctrTitle" hasCustomPrompt="1"/>
          </p:nvPr>
        </p:nvSpPr>
        <p:spPr>
          <a:xfrm>
            <a:off x="685800" y="1090750"/>
            <a:ext cx="5367900" cy="29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rPr lang="en-US" dirty="0"/>
              <a:t>Title Slide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289619" y="1296575"/>
            <a:ext cx="8239784" cy="31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76200" lvl="0" indent="0">
              <a:spcBef>
                <a:spcPts val="600"/>
              </a:spcBef>
              <a:spcAft>
                <a:spcPts val="0"/>
              </a:spcAft>
              <a:buSzPts val="2400"/>
              <a:buNone/>
              <a:defRPr>
                <a:solidFill>
                  <a:srgbClr val="25347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914400" lvl="1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2pPr>
            <a:lvl3pPr marL="1371600" lvl="2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3pPr>
            <a:lvl4pPr marL="1828800" lvl="3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4pPr>
            <a:lvl5pPr marL="2286000" lvl="4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5pPr>
            <a:lvl6pPr marL="2743200" lvl="5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6pPr>
            <a:lvl7pPr marL="3200400" lvl="6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7pPr>
            <a:lvl8pPr marL="3657600" lvl="7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8pPr>
            <a:lvl9pPr marL="4114800" lvl="8" indent="-381000">
              <a:spcBef>
                <a:spcPts val="1000"/>
              </a:spcBef>
              <a:spcAft>
                <a:spcPts val="1000"/>
              </a:spcAft>
              <a:buSzPts val="2400"/>
              <a:buChar char="▻"/>
              <a:defRPr/>
            </a:lvl9pPr>
          </a:lstStyle>
          <a:p>
            <a:endParaRPr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08"/>
          <a:stretch/>
        </p:blipFill>
        <p:spPr>
          <a:xfrm>
            <a:off x="6828018" y="108395"/>
            <a:ext cx="2300990" cy="1069741"/>
          </a:xfrm>
          <a:prstGeom prst="rect">
            <a:avLst/>
          </a:prstGeom>
        </p:spPr>
      </p:pic>
      <p:grpSp>
        <p:nvGrpSpPr>
          <p:cNvPr id="62" name="Shape 62"/>
          <p:cNvGrpSpPr/>
          <p:nvPr/>
        </p:nvGrpSpPr>
        <p:grpSpPr>
          <a:xfrm>
            <a:off x="0" y="8108"/>
            <a:ext cx="7065286" cy="1171058"/>
            <a:chOff x="38518" y="45"/>
            <a:chExt cx="7065286" cy="1328480"/>
          </a:xfrm>
          <a:solidFill>
            <a:srgbClr val="007CBA"/>
          </a:solidFill>
        </p:grpSpPr>
        <p:grpSp>
          <p:nvGrpSpPr>
            <p:cNvPr id="64" name="Shape 64"/>
            <p:cNvGrpSpPr/>
            <p:nvPr/>
          </p:nvGrpSpPr>
          <p:grpSpPr>
            <a:xfrm rot="10800000" flipH="1">
              <a:off x="38518" y="45"/>
              <a:ext cx="6717653" cy="1328480"/>
              <a:chOff x="-2118823" y="328577"/>
              <a:chExt cx="8601348" cy="1700998"/>
            </a:xfrm>
            <a:grpFill/>
          </p:grpSpPr>
          <p:sp>
            <p:nvSpPr>
              <p:cNvPr id="65" name="Shape 65"/>
              <p:cNvSpPr/>
              <p:nvPr/>
            </p:nvSpPr>
            <p:spPr>
              <a:xfrm>
                <a:off x="-2118823" y="328577"/>
                <a:ext cx="6958200" cy="16995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66" name="Shape 66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67" name="Shape 67"/>
            <p:cNvGrpSpPr/>
            <p:nvPr/>
          </p:nvGrpSpPr>
          <p:grpSpPr>
            <a:xfrm rot="10800000" flipH="1">
              <a:off x="38518" y="260296"/>
              <a:ext cx="7065286" cy="772915"/>
              <a:chOff x="-9007252" y="593316"/>
              <a:chExt cx="15558876" cy="1702080"/>
            </a:xfrm>
            <a:grpFill/>
          </p:grpSpPr>
          <p:sp>
            <p:nvSpPr>
              <p:cNvPr id="68" name="Shape 68"/>
              <p:cNvSpPr/>
              <p:nvPr/>
            </p:nvSpPr>
            <p:spPr>
              <a:xfrm>
                <a:off x="-9007252" y="593316"/>
                <a:ext cx="13882199" cy="1699503"/>
              </a:xfrm>
              <a:prstGeom prst="rect">
                <a:avLst/>
              </a:prstGeom>
              <a:solidFill>
                <a:srgbClr val="2534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69" name="Shape 69"/>
              <p:cNvSpPr/>
              <p:nvPr/>
            </p:nvSpPr>
            <p:spPr>
              <a:xfrm>
                <a:off x="4852124" y="595894"/>
                <a:ext cx="1699500" cy="1699502"/>
              </a:xfrm>
              <a:prstGeom prst="rtTriangle">
                <a:avLst/>
              </a:prstGeom>
              <a:solidFill>
                <a:srgbClr val="2534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72" name="Shape 72"/>
          <p:cNvGrpSpPr/>
          <p:nvPr/>
        </p:nvGrpSpPr>
        <p:grpSpPr>
          <a:xfrm flipH="1">
            <a:off x="7106450" y="4472723"/>
            <a:ext cx="2040837" cy="670795"/>
            <a:chOff x="1297954" y="330075"/>
            <a:chExt cx="5169293" cy="1699506"/>
          </a:xfrm>
          <a:solidFill>
            <a:srgbClr val="007CBA"/>
          </a:solidFill>
        </p:grpSpPr>
        <p:sp>
          <p:nvSpPr>
            <p:cNvPr id="73" name="Shape 73"/>
            <p:cNvSpPr/>
            <p:nvPr/>
          </p:nvSpPr>
          <p:spPr>
            <a:xfrm>
              <a:off x="1297954" y="330081"/>
              <a:ext cx="3476700" cy="1699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>
              <a:off x="4767747" y="330075"/>
              <a:ext cx="1699500" cy="16995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Shape 75"/>
          <p:cNvGrpSpPr/>
          <p:nvPr/>
        </p:nvGrpSpPr>
        <p:grpSpPr>
          <a:xfrm flipH="1">
            <a:off x="6949809" y="4646738"/>
            <a:ext cx="2199863" cy="304563"/>
            <a:chOff x="-5827153" y="330075"/>
            <a:chExt cx="12276019" cy="1699569"/>
          </a:xfrm>
          <a:solidFill>
            <a:srgbClr val="25347A"/>
          </a:solidFill>
        </p:grpSpPr>
        <p:sp>
          <p:nvSpPr>
            <p:cNvPr id="76" name="Shape 76"/>
            <p:cNvSpPr/>
            <p:nvPr/>
          </p:nvSpPr>
          <p:spPr>
            <a:xfrm>
              <a:off x="-5827153" y="330144"/>
              <a:ext cx="10612200" cy="1699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Shape 77"/>
            <p:cNvSpPr/>
            <p:nvPr/>
          </p:nvSpPr>
          <p:spPr>
            <a:xfrm>
              <a:off x="4749366" y="330075"/>
              <a:ext cx="1699500" cy="16995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" name="Shape 78"/>
          <p:cNvSpPr txBox="1">
            <a:spLocks noGrp="1"/>
          </p:cNvSpPr>
          <p:nvPr>
            <p:ph type="title" hasCustomPrompt="1"/>
          </p:nvPr>
        </p:nvSpPr>
        <p:spPr>
          <a:xfrm>
            <a:off x="52319" y="194566"/>
            <a:ext cx="5492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US" dirty="0"/>
              <a:t>Content Slide</a:t>
            </a:r>
            <a:endParaRPr dirty="0"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814275" y="1327350"/>
            <a:ext cx="6132600" cy="31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▰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81000">
              <a:spcBef>
                <a:spcPts val="1000"/>
              </a:spcBef>
              <a:spcAft>
                <a:spcPts val="100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ctrTitle"/>
          </p:nvPr>
        </p:nvSpPr>
        <p:spPr>
          <a:xfrm>
            <a:off x="685800" y="1090750"/>
            <a:ext cx="4594860" cy="29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Industry Advisory Boards</a:t>
            </a:r>
            <a:br>
              <a:rPr lang="en" dirty="0"/>
            </a:br>
            <a:r>
              <a:rPr lang="en" dirty="0"/>
              <a:t>Organization &amp; Best Practices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>
            <a:spLocks noGrp="1"/>
          </p:cNvSpPr>
          <p:nvPr>
            <p:ph type="title"/>
          </p:nvPr>
        </p:nvSpPr>
        <p:spPr>
          <a:xfrm>
            <a:off x="81178" y="227037"/>
            <a:ext cx="5492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IAB Organization</a:t>
            </a:r>
          </a:p>
        </p:txBody>
      </p:sp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357808" y="1302026"/>
            <a:ext cx="7504043" cy="33344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b="1" dirty="0"/>
              <a:t>STRUCTURE         PROS &amp; CONS            Fit for Purpose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dirty="0"/>
              <a:t>	Small Board (6-10)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dirty="0"/>
              <a:t>	Large Boards (10 &amp;up)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dirty="0"/>
              <a:t>	Large Boards w/ Executive Board or Committee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dirty="0"/>
              <a:t>Any of the above with multiple committees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dirty="0"/>
              <a:t>Any of the above with General Membership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dirty="0"/>
              <a:t>	General Members by Company or Individual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endParaRPr lang="en-US" dirty="0"/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endParaRPr dirty="0"/>
          </a:p>
        </p:txBody>
      </p:sp>
      <p:sp>
        <p:nvSpPr>
          <p:cNvPr id="238" name="Shape 238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C86B5352-24ED-A580-41EE-69CAF44ED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>
            <a:extLst>
              <a:ext uri="{FF2B5EF4-FFF2-40B4-BE49-F238E27FC236}">
                <a16:creationId xmlns:a16="http://schemas.microsoft.com/office/drawing/2014/main" id="{ABB99FAA-CE0A-31FC-D50E-BA8219E1ED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1178" y="227037"/>
            <a:ext cx="5492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IAB Organization</a:t>
            </a:r>
          </a:p>
        </p:txBody>
      </p:sp>
      <p:sp>
        <p:nvSpPr>
          <p:cNvPr id="237" name="Shape 237">
            <a:extLst>
              <a:ext uri="{FF2B5EF4-FFF2-40B4-BE49-F238E27FC236}">
                <a16:creationId xmlns:a16="http://schemas.microsoft.com/office/drawing/2014/main" id="{DFEDF71D-64BF-727F-85F6-A34DBD7036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57808" y="1302026"/>
            <a:ext cx="7504043" cy="34299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b="1" dirty="0"/>
              <a:t>BORING    BYLAWS  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dirty="0"/>
              <a:t>Purpose- Mission –Vision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dirty="0"/>
              <a:t>How are Board members elected or appointed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dirty="0"/>
              <a:t>How are Officers elected or appointed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dirty="0"/>
              <a:t>Officer responsibilities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dirty="0"/>
              <a:t>Membership dues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dirty="0"/>
              <a:t>Who has Authority to spend money and limits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dirty="0"/>
              <a:t>Standing and Ad Hoc Committees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dirty="0"/>
              <a:t>How to Amend </a:t>
            </a:r>
            <a:r>
              <a:rPr lang="en-US" dirty="0" err="1"/>
              <a:t>ByLaws</a:t>
            </a:r>
            <a:r>
              <a:rPr lang="en-US" dirty="0"/>
              <a:t>  (It is going to happen)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b="1" dirty="0"/>
              <a:t>      </a:t>
            </a:r>
            <a:r>
              <a:rPr lang="en-US" dirty="0"/>
              <a:t>	</a:t>
            </a:r>
            <a:endParaRPr dirty="0"/>
          </a:p>
        </p:txBody>
      </p:sp>
      <p:sp>
        <p:nvSpPr>
          <p:cNvPr id="238" name="Shape 238">
            <a:extLst>
              <a:ext uri="{FF2B5EF4-FFF2-40B4-BE49-F238E27FC236}">
                <a16:creationId xmlns:a16="http://schemas.microsoft.com/office/drawing/2014/main" id="{22C69677-DCA8-1048-7F5F-8F8393F4517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118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E43B42D0-6447-A4D3-52FE-FA584D048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>
            <a:extLst>
              <a:ext uri="{FF2B5EF4-FFF2-40B4-BE49-F238E27FC236}">
                <a16:creationId xmlns:a16="http://schemas.microsoft.com/office/drawing/2014/main" id="{FDD5E706-5D21-4131-4EBF-832E82B9C6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1178" y="227037"/>
            <a:ext cx="5492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IAB Organization</a:t>
            </a:r>
          </a:p>
        </p:txBody>
      </p:sp>
      <p:sp>
        <p:nvSpPr>
          <p:cNvPr id="237" name="Shape 237">
            <a:extLst>
              <a:ext uri="{FF2B5EF4-FFF2-40B4-BE49-F238E27FC236}">
                <a16:creationId xmlns:a16="http://schemas.microsoft.com/office/drawing/2014/main" id="{175DF23E-733D-79E2-F01C-EC6EE42717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57808" y="1302026"/>
            <a:ext cx="7504043" cy="33344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b="1" dirty="0"/>
              <a:t>SUGGESTED COMMITTEES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ea typeface="Calibri" panose="020F0502020204030204" pitchFamily="34" charset="0"/>
              </a:rPr>
              <a:t>Finance and Governance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ea typeface="Calibri" panose="020F0502020204030204" pitchFamily="34" charset="0"/>
              </a:rPr>
              <a:t>Strategic Planning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ea typeface="Calibri" panose="020F0502020204030204" pitchFamily="34" charset="0"/>
              </a:rPr>
              <a:t>Membership and Fundraising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ea typeface="Calibri" panose="020F0502020204030204" pitchFamily="34" charset="0"/>
              </a:rPr>
              <a:t>Student Enhancement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ea typeface="Calibri" panose="020F0502020204030204" pitchFamily="34" charset="0"/>
              </a:rPr>
              <a:t>Department Enhancement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ea typeface="Calibri" panose="020F0502020204030204" pitchFamily="34" charset="0"/>
              </a:rPr>
              <a:t>Curriculum and Accreditation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ea typeface="Calibri" panose="020F0502020204030204" pitchFamily="34" charset="0"/>
              </a:rPr>
              <a:t>Publicity and Promotion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ea typeface="Calibri" panose="020F0502020204030204" pitchFamily="34" charset="0"/>
              </a:rPr>
              <a:t>Research Committee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ea typeface="Calibri" panose="020F0502020204030204" pitchFamily="34" charset="0"/>
              </a:rPr>
              <a:t>Stewardship &amp; Accountability Committee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ea typeface="Calibri" panose="020F0502020204030204" pitchFamily="34" charset="0"/>
              </a:rPr>
              <a:t>Young Alumni Committee</a:t>
            </a:r>
            <a:endParaRPr lang="en-US" dirty="0">
              <a:ea typeface="Calibri" panose="020F0502020204030204" pitchFamily="34" charset="0"/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endParaRPr lang="en-US" dirty="0"/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endParaRPr dirty="0"/>
          </a:p>
        </p:txBody>
      </p:sp>
      <p:sp>
        <p:nvSpPr>
          <p:cNvPr id="238" name="Shape 238">
            <a:extLst>
              <a:ext uri="{FF2B5EF4-FFF2-40B4-BE49-F238E27FC236}">
                <a16:creationId xmlns:a16="http://schemas.microsoft.com/office/drawing/2014/main" id="{AD7F5F55-DA3C-8536-B1E1-1E732642ACC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6902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12BCCA66-AF3A-622B-3271-9185BBFC2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>
            <a:extLst>
              <a:ext uri="{FF2B5EF4-FFF2-40B4-BE49-F238E27FC236}">
                <a16:creationId xmlns:a16="http://schemas.microsoft.com/office/drawing/2014/main" id="{2953B221-ECA1-98AB-3FC5-ABC576655A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1178" y="227037"/>
            <a:ext cx="6327242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Industry Support for ACCE Programs</a:t>
            </a:r>
          </a:p>
        </p:txBody>
      </p:sp>
      <p:sp>
        <p:nvSpPr>
          <p:cNvPr id="237" name="Shape 237">
            <a:extLst>
              <a:ext uri="{FF2B5EF4-FFF2-40B4-BE49-F238E27FC236}">
                <a16:creationId xmlns:a16="http://schemas.microsoft.com/office/drawing/2014/main" id="{9F40BD2B-6122-79A2-687B-10C067F588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57808" y="1302026"/>
            <a:ext cx="7504043" cy="33344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Calibri" panose="020F0502020204030204" pitchFamily="34" charset="0"/>
              </a:rPr>
              <a:t>Guest Speaker at Construction Student Association meetings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Calibri" panose="020F0502020204030204" pitchFamily="34" charset="0"/>
              </a:rPr>
              <a:t>Supporting Construction Student Association Banquet &amp; Awards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Calibri" panose="020F0502020204030204" pitchFamily="34" charset="0"/>
              </a:rPr>
              <a:t>Field Trips to Construction Sites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Calibri" panose="020F0502020204030204" pitchFamily="34" charset="0"/>
              </a:rPr>
              <a:t>Guest Lecture Program in CM classes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Calibri" panose="020F0502020204030204" pitchFamily="34" charset="0"/>
              </a:rPr>
              <a:t>Industry Professional – CM Student Socials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a typeface="Calibri" panose="020F0502020204030204" pitchFamily="34" charset="0"/>
              </a:rPr>
              <a:t>Mentoring Program Industry to Students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Calibri" panose="020F0502020204030204" pitchFamily="34" charset="0"/>
              </a:rPr>
              <a:t>Assist with Faculty Recruitment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a typeface="Calibri" panose="020F0502020204030204" pitchFamily="34" charset="0"/>
              </a:rPr>
              <a:t>Financial and gifting or lending equipment</a:t>
            </a:r>
            <a:endParaRPr lang="en-US" sz="2000" dirty="0">
              <a:effectLst/>
              <a:ea typeface="Calibri" panose="020F0502020204030204" pitchFamily="34" charset="0"/>
            </a:endParaRP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ea typeface="Calibri" panose="020F0502020204030204" pitchFamily="34" charset="0"/>
              </a:rPr>
              <a:t>Senior Capstone—Presentation Judges</a:t>
            </a:r>
            <a:r>
              <a:rPr lang="en-US" sz="2000" dirty="0">
                <a:ea typeface="Calibri" panose="020F0502020204030204" pitchFamily="34" charset="0"/>
              </a:rPr>
              <a:t>  </a:t>
            </a:r>
            <a:endParaRPr lang="en-US" sz="2000" dirty="0">
              <a:effectLst/>
              <a:ea typeface="Calibri" panose="020F0502020204030204" pitchFamily="34" charset="0"/>
            </a:endParaRP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endParaRPr lang="en-US" sz="2000" dirty="0">
              <a:effectLst/>
              <a:ea typeface="Calibri" panose="020F0502020204030204" pitchFamily="34" charset="0"/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endParaRPr lang="en-US" dirty="0"/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endParaRPr lang="en-US" dirty="0"/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endParaRPr dirty="0"/>
          </a:p>
        </p:txBody>
      </p:sp>
      <p:sp>
        <p:nvSpPr>
          <p:cNvPr id="238" name="Shape 238">
            <a:extLst>
              <a:ext uri="{FF2B5EF4-FFF2-40B4-BE49-F238E27FC236}">
                <a16:creationId xmlns:a16="http://schemas.microsoft.com/office/drawing/2014/main" id="{73F8D01F-AC24-1534-6BBC-870D7BE2F4C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8336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C046C97B-9A74-5EA9-8780-9B3E1E391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>
            <a:extLst>
              <a:ext uri="{FF2B5EF4-FFF2-40B4-BE49-F238E27FC236}">
                <a16:creationId xmlns:a16="http://schemas.microsoft.com/office/drawing/2014/main" id="{809DC49F-A002-C1C5-0AB6-A1964F2E4C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1178" y="227037"/>
            <a:ext cx="6327242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Career Development and Placement</a:t>
            </a:r>
          </a:p>
        </p:txBody>
      </p:sp>
      <p:sp>
        <p:nvSpPr>
          <p:cNvPr id="237" name="Shape 237">
            <a:extLst>
              <a:ext uri="{FF2B5EF4-FFF2-40B4-BE49-F238E27FC236}">
                <a16:creationId xmlns:a16="http://schemas.microsoft.com/office/drawing/2014/main" id="{46889817-F9FF-9D3C-B6BA-D25971939F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57808" y="1302026"/>
            <a:ext cx="7504043" cy="33344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ea typeface="Calibri" panose="020F0502020204030204" pitchFamily="34" charset="0"/>
              </a:rPr>
              <a:t>Construction Management student dedicated Career Fair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ea typeface="Calibri" panose="020F0502020204030204" pitchFamily="34" charset="0"/>
              </a:rPr>
              <a:t>Best Practices for Construction Interviews – training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a typeface="Calibri" panose="020F0502020204030204" pitchFamily="34" charset="0"/>
              </a:rPr>
              <a:t>Construction Interview Day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ea typeface="Calibri" panose="020F0502020204030204" pitchFamily="34" charset="0"/>
              </a:rPr>
              <a:t>	IAB members can get: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a typeface="Calibri" panose="020F0502020204030204" pitchFamily="34" charset="0"/>
              </a:rPr>
              <a:t>		Preference on scheduling interviews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ea typeface="Calibri" panose="020F0502020204030204" pitchFamily="34" charset="0"/>
              </a:rPr>
              <a:t>		Preferred table locations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a typeface="Calibri" panose="020F0502020204030204" pitchFamily="34" charset="0"/>
              </a:rPr>
              <a:t>		Separate event prior to regular interviews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a typeface="Calibri" panose="020F0502020204030204" pitchFamily="34" charset="0"/>
              </a:rPr>
              <a:t>		Company member signage and recognition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Calibri" panose="020F0502020204030204" pitchFamily="34" charset="0"/>
              </a:rPr>
              <a:t>		</a:t>
            </a: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effectLst/>
              <a:ea typeface="Calibri" panose="020F0502020204030204" pitchFamily="34" charset="0"/>
            </a:endParaRP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a typeface="Calibri" panose="020F0502020204030204" pitchFamily="34" charset="0"/>
              </a:rPr>
              <a:t>		</a:t>
            </a:r>
            <a:endParaRPr lang="en-US" sz="2000" dirty="0">
              <a:effectLst/>
              <a:ea typeface="Calibri" panose="020F0502020204030204" pitchFamily="34" charset="0"/>
            </a:endParaRP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endParaRPr lang="en-US" sz="2000" dirty="0">
              <a:ea typeface="Calibri" panose="020F0502020204030204" pitchFamily="34" charset="0"/>
            </a:endParaRPr>
          </a:p>
          <a:p>
            <a:pPr marL="0" marR="0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endParaRPr lang="en-US" sz="2000" dirty="0">
              <a:effectLst/>
              <a:ea typeface="Calibri" panose="020F0502020204030204" pitchFamily="34" charset="0"/>
            </a:endParaRP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endParaRPr lang="en-US" dirty="0"/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endParaRPr lang="en-US" dirty="0"/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endParaRPr dirty="0"/>
          </a:p>
        </p:txBody>
      </p:sp>
      <p:sp>
        <p:nvSpPr>
          <p:cNvPr id="238" name="Shape 238">
            <a:extLst>
              <a:ext uri="{FF2B5EF4-FFF2-40B4-BE49-F238E27FC236}">
                <a16:creationId xmlns:a16="http://schemas.microsoft.com/office/drawing/2014/main" id="{0557C48F-718F-2C31-396E-1D46836DA3F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7624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>
          <a:extLst>
            <a:ext uri="{FF2B5EF4-FFF2-40B4-BE49-F238E27FC236}">
              <a16:creationId xmlns:a16="http://schemas.microsoft.com/office/drawing/2014/main" id="{8C4BC0A4-E3FC-7DF4-D210-4E11F9C3C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>
            <a:extLst>
              <a:ext uri="{FF2B5EF4-FFF2-40B4-BE49-F238E27FC236}">
                <a16:creationId xmlns:a16="http://schemas.microsoft.com/office/drawing/2014/main" id="{E006D738-CA6D-562E-4FAA-BE9C7787C0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1178" y="227037"/>
            <a:ext cx="6327242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CM Program Development &amp; Industry Partnership</a:t>
            </a:r>
          </a:p>
        </p:txBody>
      </p:sp>
      <p:sp>
        <p:nvSpPr>
          <p:cNvPr id="237" name="Shape 237">
            <a:extLst>
              <a:ext uri="{FF2B5EF4-FFF2-40B4-BE49-F238E27FC236}">
                <a16:creationId xmlns:a16="http://schemas.microsoft.com/office/drawing/2014/main" id="{15912D5C-9F71-2174-CD79-63CE597F99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57808" y="1302026"/>
            <a:ext cx="7504043" cy="33344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dirty="0"/>
              <a:t>Review of Curriculum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dirty="0"/>
              <a:t>Providing Program Leadership &amp; Faculty with detailed information of the skills Industry is looking for in a graduate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dirty="0"/>
              <a:t>Supporting Faculty Research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dirty="0"/>
              <a:t>Providing concepts to Faculty for “needed” research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dirty="0"/>
              <a:t>Hiring Faculty part-time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endParaRPr lang="en-US" dirty="0"/>
          </a:p>
          <a:p>
            <a:pPr lvl="0" rtl="0">
              <a:spcBef>
                <a:spcPts val="0"/>
              </a:spcBef>
              <a:spcAft>
                <a:spcPts val="0"/>
              </a:spcAft>
              <a:buSzPts val="2400"/>
            </a:pPr>
            <a:endParaRPr dirty="0"/>
          </a:p>
        </p:txBody>
      </p:sp>
      <p:sp>
        <p:nvSpPr>
          <p:cNvPr id="238" name="Shape 238">
            <a:extLst>
              <a:ext uri="{FF2B5EF4-FFF2-40B4-BE49-F238E27FC236}">
                <a16:creationId xmlns:a16="http://schemas.microsoft.com/office/drawing/2014/main" id="{56DCB811-D074-6A26-B58A-A6E334327A5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57104"/>
      </p:ext>
    </p:extLst>
  </p:cSld>
  <p:clrMapOvr>
    <a:masterClrMapping/>
  </p:clrMapOvr>
</p:sld>
</file>

<file path=ppt/theme/theme1.xml><?xml version="1.0" encoding="utf-8"?>
<a:theme xmlns:a="http://schemas.openxmlformats.org/drawingml/2006/main" name="Saleri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303</Words>
  <Application>Microsoft Office PowerPoint</Application>
  <PresentationFormat>On-screen Show (16:9)</PresentationFormat>
  <Paragraphs>71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Arvo</vt:lpstr>
      <vt:lpstr>Calibri</vt:lpstr>
      <vt:lpstr>Roboto Condensed Light</vt:lpstr>
      <vt:lpstr>Arial</vt:lpstr>
      <vt:lpstr>Roboto Condensed</vt:lpstr>
      <vt:lpstr>Salerio template</vt:lpstr>
      <vt:lpstr>Industry Advisory Boards Organization &amp; Best Practices</vt:lpstr>
      <vt:lpstr>IAB Organization</vt:lpstr>
      <vt:lpstr>IAB Organization</vt:lpstr>
      <vt:lpstr>IAB Organization</vt:lpstr>
      <vt:lpstr>Industry Support for ACCE Programs</vt:lpstr>
      <vt:lpstr>Career Development and Placement</vt:lpstr>
      <vt:lpstr>CM Program Development &amp; Industry Partnership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Joy N. Svoboda</dc:creator>
  <cp:lastModifiedBy>Scott Couper</cp:lastModifiedBy>
  <cp:revision>23</cp:revision>
  <dcterms:modified xsi:type="dcterms:W3CDTF">2024-02-13T03:44:57Z</dcterms:modified>
</cp:coreProperties>
</file>